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83" r:id="rId2"/>
    <p:sldId id="290" r:id="rId3"/>
    <p:sldId id="326" r:id="rId4"/>
    <p:sldId id="328" r:id="rId5"/>
    <p:sldId id="337" r:id="rId6"/>
    <p:sldId id="330" r:id="rId7"/>
    <p:sldId id="327" r:id="rId8"/>
    <p:sldId id="329" r:id="rId9"/>
    <p:sldId id="338" r:id="rId10"/>
    <p:sldId id="339" r:id="rId11"/>
    <p:sldId id="340" r:id="rId12"/>
    <p:sldId id="341" r:id="rId13"/>
    <p:sldId id="348" r:id="rId14"/>
    <p:sldId id="342" r:id="rId15"/>
    <p:sldId id="343" r:id="rId16"/>
    <p:sldId id="347" r:id="rId17"/>
    <p:sldId id="344" r:id="rId18"/>
    <p:sldId id="345" r:id="rId19"/>
    <p:sldId id="346" r:id="rId20"/>
    <p:sldId id="331" r:id="rId21"/>
    <p:sldId id="291" r:id="rId22"/>
    <p:sldId id="292" r:id="rId23"/>
    <p:sldId id="332" r:id="rId24"/>
    <p:sldId id="333" r:id="rId25"/>
    <p:sldId id="334" r:id="rId26"/>
    <p:sldId id="335" r:id="rId27"/>
    <p:sldId id="336" r:id="rId28"/>
    <p:sldId id="314" r:id="rId29"/>
    <p:sldId id="315" r:id="rId30"/>
    <p:sldId id="316" r:id="rId31"/>
    <p:sldId id="317" r:id="rId32"/>
    <p:sldId id="318" r:id="rId33"/>
    <p:sldId id="320" r:id="rId34"/>
    <p:sldId id="321" r:id="rId35"/>
    <p:sldId id="322" r:id="rId36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57D7314-6855-433D-B6E4-FF4FDC68F8FA}" type="datetimeFigureOut">
              <a:rPr lang="pt-PT" smtClean="0"/>
              <a:t>07/11/2022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1F96753-293E-450C-807E-607CA968B2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26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rainingblog.wordpress.com/2012/03/21/criando-padroes-de-hachura-personalizad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0105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4" y="2638465"/>
            <a:ext cx="4484915" cy="38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80621" y="3120572"/>
            <a:ext cx="740228" cy="37737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415193" y="3142342"/>
            <a:ext cx="1081312" cy="37737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705304" y="3142342"/>
            <a:ext cx="875241" cy="37737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795535" y="3120572"/>
            <a:ext cx="740228" cy="37737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41" y="2638465"/>
            <a:ext cx="1570718" cy="16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76" y="2638465"/>
            <a:ext cx="1911576" cy="254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69" y="2672120"/>
            <a:ext cx="1733776" cy="250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64121" y="5280479"/>
            <a:ext cx="4484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>
                <a:solidFill>
                  <a:srgbClr val="FF0000"/>
                </a:solidFill>
              </a:rPr>
              <a:t>DRAW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97B4567-0467-49DB-98EE-C2C50DF4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4" y="1138099"/>
            <a:ext cx="11670778" cy="10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6814B3-4639-4E2F-8521-30F16E701C96}"/>
              </a:ext>
            </a:extLst>
          </p:cNvPr>
          <p:cNvSpPr/>
          <p:nvPr/>
        </p:nvSpPr>
        <p:spPr>
          <a:xfrm>
            <a:off x="0" y="997527"/>
            <a:ext cx="2396836" cy="13716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85C77F-ACF3-40F4-A1AB-E6BD94F30DC0}"/>
              </a:ext>
            </a:extLst>
          </p:cNvPr>
          <p:cNvSpPr txBox="1"/>
          <p:nvPr/>
        </p:nvSpPr>
        <p:spPr>
          <a:xfrm>
            <a:off x="123247" y="1027485"/>
            <a:ext cx="11945505" cy="516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200" u="sng" dirty="0" err="1"/>
              <a:t>Seleccionar</a:t>
            </a:r>
            <a:r>
              <a:rPr lang="en-US" sz="3200" u="sng" dirty="0"/>
              <a:t> o </a:t>
            </a:r>
            <a:r>
              <a:rPr lang="en-US" sz="3200" u="sng" dirty="0" err="1"/>
              <a:t>padrão</a:t>
            </a:r>
            <a:r>
              <a:rPr lang="en-US" sz="3200" u="sng" dirty="0"/>
              <a:t> da </a:t>
            </a:r>
            <a:r>
              <a:rPr lang="en-US" sz="3200" u="sng" dirty="0" err="1"/>
              <a:t>trama</a:t>
            </a:r>
            <a:r>
              <a:rPr lang="en-US" sz="3200" u="sng" dirty="0"/>
              <a:t> a </a:t>
            </a:r>
            <a:r>
              <a:rPr lang="en-US" sz="3200" u="sng" dirty="0" err="1"/>
              <a:t>aplicar</a:t>
            </a:r>
            <a:endParaRPr lang="en-US" sz="3200" u="sng" dirty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200" u="sng" dirty="0" err="1"/>
              <a:t>Definir</a:t>
            </a:r>
            <a:r>
              <a:rPr lang="en-US" sz="3200" u="sng" dirty="0"/>
              <a:t> as </a:t>
            </a:r>
            <a:r>
              <a:rPr lang="en-US" sz="3200" u="sng" dirty="0" err="1"/>
              <a:t>propriedades</a:t>
            </a:r>
            <a:r>
              <a:rPr lang="en-US" sz="3200" u="sng" dirty="0"/>
              <a:t> da </a:t>
            </a:r>
            <a:r>
              <a:rPr lang="en-US" sz="3200" u="sng" dirty="0" err="1"/>
              <a:t>trama</a:t>
            </a:r>
            <a:endParaRPr lang="en-US" sz="3200" u="sng" dirty="0"/>
          </a:p>
          <a:p>
            <a:pPr algn="just">
              <a:lnSpc>
                <a:spcPct val="150000"/>
              </a:lnSpc>
            </a:pPr>
            <a:r>
              <a:rPr lang="en-US" sz="3200" dirty="0"/>
              <a:t>	2.1. Se </a:t>
            </a:r>
            <a:r>
              <a:rPr lang="en-US" sz="3200" b="1" dirty="0">
                <a:solidFill>
                  <a:srgbClr val="FF0000"/>
                </a:solidFill>
              </a:rPr>
              <a:t>Solid:</a:t>
            </a:r>
            <a:r>
              <a:rPr lang="en-US" sz="3200" dirty="0"/>
              <a:t> layer, </a:t>
            </a:r>
            <a:r>
              <a:rPr lang="en-US" sz="3200" dirty="0" err="1"/>
              <a:t>transparência</a:t>
            </a:r>
            <a:r>
              <a:rPr lang="en-US" sz="3200" dirty="0"/>
              <a:t>, </a:t>
            </a:r>
            <a:r>
              <a:rPr lang="en-US" sz="3200" dirty="0" err="1"/>
              <a:t>cor</a:t>
            </a: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dirty="0"/>
              <a:t>	2.2. Se </a:t>
            </a:r>
            <a:r>
              <a:rPr lang="en-US" sz="3200" b="1" dirty="0">
                <a:solidFill>
                  <a:srgbClr val="FF0000"/>
                </a:solidFill>
              </a:rPr>
              <a:t>Gradient:</a:t>
            </a:r>
            <a:r>
              <a:rPr lang="en-US" sz="3200" dirty="0"/>
              <a:t> </a:t>
            </a:r>
            <a:r>
              <a:rPr lang="en-US" sz="3200" dirty="0" err="1"/>
              <a:t>ângulo</a:t>
            </a:r>
            <a:r>
              <a:rPr lang="en-US" sz="3200" dirty="0"/>
              <a:t> da </a:t>
            </a:r>
            <a:r>
              <a:rPr lang="en-US" sz="3200" dirty="0" err="1"/>
              <a:t>direcção</a:t>
            </a:r>
            <a:r>
              <a:rPr lang="en-US" sz="3200" dirty="0"/>
              <a:t> do </a:t>
            </a:r>
            <a:r>
              <a:rPr lang="en-US" sz="3200" dirty="0" err="1"/>
              <a:t>efeito</a:t>
            </a:r>
            <a:r>
              <a:rPr lang="en-US" sz="3200" dirty="0"/>
              <a:t> de </a:t>
            </a:r>
            <a:r>
              <a:rPr lang="en-US" sz="3200" dirty="0" err="1"/>
              <a:t>gradação</a:t>
            </a:r>
            <a:r>
              <a:rPr lang="en-US" sz="3200" dirty="0"/>
              <a:t>, 2 cores </a:t>
            </a:r>
            <a:r>
              <a:rPr lang="en-US" sz="3200" dirty="0" err="1"/>
              <a:t>ou</a:t>
            </a:r>
            <a:r>
              <a:rPr lang="en-US" sz="3200" dirty="0"/>
              <a:t> 1 </a:t>
            </a:r>
            <a:r>
              <a:rPr lang="en-US" sz="3200" dirty="0" err="1"/>
              <a:t>cor</a:t>
            </a:r>
            <a:r>
              <a:rPr lang="en-US" sz="3200" dirty="0"/>
              <a:t> e </a:t>
            </a:r>
            <a:r>
              <a:rPr lang="en-US" sz="3200" dirty="0" err="1"/>
              <a:t>percentagem</a:t>
            </a:r>
            <a:r>
              <a:rPr lang="en-US" sz="3200" dirty="0"/>
              <a:t> da </a:t>
            </a:r>
            <a:r>
              <a:rPr lang="en-US" sz="3200" dirty="0" err="1"/>
              <a:t>transição</a:t>
            </a:r>
            <a:r>
              <a:rPr lang="en-US" sz="3200" dirty="0"/>
              <a:t> dessa </a:t>
            </a:r>
            <a:r>
              <a:rPr lang="en-US" sz="3200" dirty="0" err="1"/>
              <a:t>cor</a:t>
            </a:r>
            <a:r>
              <a:rPr lang="en-US" sz="3200" dirty="0"/>
              <a:t> para o </a:t>
            </a:r>
            <a:r>
              <a:rPr lang="en-US" sz="3200" dirty="0" err="1"/>
              <a:t>preto</a:t>
            </a:r>
            <a:r>
              <a:rPr lang="en-US" sz="3200" dirty="0"/>
              <a:t> (0%) </a:t>
            </a:r>
            <a:r>
              <a:rPr lang="en-US" sz="3200" dirty="0" err="1"/>
              <a:t>ou</a:t>
            </a:r>
            <a:r>
              <a:rPr lang="en-US" sz="3200" dirty="0"/>
              <a:t> o </a:t>
            </a:r>
            <a:r>
              <a:rPr lang="en-US" sz="3200" dirty="0" err="1"/>
              <a:t>branco</a:t>
            </a:r>
            <a:r>
              <a:rPr lang="en-US" sz="3200" dirty="0"/>
              <a:t> (100%), </a:t>
            </a:r>
            <a:r>
              <a:rPr lang="en-US" sz="3200" dirty="0" err="1"/>
              <a:t>em</a:t>
            </a:r>
            <a:r>
              <a:rPr lang="en-US" sz="3200" dirty="0"/>
              <a:t> que o valor de 50% </a:t>
            </a:r>
            <a:r>
              <a:rPr lang="en-US" sz="3200" dirty="0" err="1"/>
              <a:t>corresponde</a:t>
            </a:r>
            <a:r>
              <a:rPr lang="en-US" sz="3200" dirty="0"/>
              <a:t> à </a:t>
            </a:r>
            <a:r>
              <a:rPr lang="en-US" sz="3200" dirty="0" err="1"/>
              <a:t>ausência</a:t>
            </a:r>
            <a:r>
              <a:rPr lang="en-US" sz="3200" dirty="0"/>
              <a:t> de </a:t>
            </a:r>
            <a:r>
              <a:rPr lang="en-US" sz="3200" dirty="0" err="1"/>
              <a:t>gradação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FF9D7-9AE9-4C7E-B727-EC693031E48B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3E380-EB5B-418A-A047-FD5E6B14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250ED5-A9AD-40C4-A2A0-9D2B7EC5C36E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45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25DF1-8810-42B6-A0D1-7F34BAB76B2A}"/>
              </a:ext>
            </a:extLst>
          </p:cNvPr>
          <p:cNvSpPr txBox="1"/>
          <p:nvPr/>
        </p:nvSpPr>
        <p:spPr>
          <a:xfrm>
            <a:off x="5653314" y="297542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81A82-1C32-4AAB-821A-C7938E69970E}"/>
              </a:ext>
            </a:extLst>
          </p:cNvPr>
          <p:cNvSpPr txBox="1"/>
          <p:nvPr/>
        </p:nvSpPr>
        <p:spPr>
          <a:xfrm>
            <a:off x="89811" y="897453"/>
            <a:ext cx="11800115" cy="590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	</a:t>
            </a:r>
            <a:r>
              <a:rPr lang="en-US" sz="3200" dirty="0"/>
              <a:t>2.3. Se </a:t>
            </a:r>
            <a:r>
              <a:rPr lang="en-US" sz="3200" b="1" dirty="0">
                <a:solidFill>
                  <a:srgbClr val="FF0000"/>
                </a:solidFill>
              </a:rPr>
              <a:t>Pattern:</a:t>
            </a:r>
            <a:r>
              <a:rPr lang="en-US" sz="3200" dirty="0"/>
              <a:t> </a:t>
            </a:r>
            <a:r>
              <a:rPr lang="en-US" sz="3200" dirty="0" err="1"/>
              <a:t>ângulo</a:t>
            </a:r>
            <a:r>
              <a:rPr lang="en-US" sz="3200" dirty="0"/>
              <a:t> de </a:t>
            </a:r>
            <a:r>
              <a:rPr lang="en-US" sz="3200" dirty="0" err="1"/>
              <a:t>rotação</a:t>
            </a:r>
            <a:r>
              <a:rPr lang="en-US" sz="3200" dirty="0"/>
              <a:t>, </a:t>
            </a:r>
            <a:r>
              <a:rPr lang="en-US" sz="3200" dirty="0" err="1"/>
              <a:t>escala</a:t>
            </a:r>
            <a:r>
              <a:rPr lang="en-US" sz="3200" dirty="0"/>
              <a:t> do </a:t>
            </a:r>
            <a:r>
              <a:rPr lang="en-US" sz="3200" dirty="0" err="1"/>
              <a:t>padrão</a:t>
            </a:r>
            <a:r>
              <a:rPr lang="en-US" sz="3200" dirty="0"/>
              <a:t>, </a:t>
            </a:r>
            <a:r>
              <a:rPr lang="en-US" sz="3200" dirty="0" err="1"/>
              <a:t>cor</a:t>
            </a:r>
            <a:r>
              <a:rPr lang="en-US" sz="3200" dirty="0"/>
              <a:t> do </a:t>
            </a:r>
            <a:r>
              <a:rPr lang="en-US" sz="3200" dirty="0" err="1"/>
              <a:t>fundo</a:t>
            </a:r>
            <a:endParaRPr lang="en-US" sz="3200" dirty="0"/>
          </a:p>
          <a:p>
            <a:pPr algn="just">
              <a:lnSpc>
                <a:spcPct val="150000"/>
              </a:lnSpc>
            </a:pPr>
            <a:endParaRPr lang="en-US" sz="3200" dirty="0"/>
          </a:p>
          <a:p>
            <a:pPr algn="just">
              <a:lnSpc>
                <a:spcPct val="150000"/>
              </a:lnSpc>
            </a:pPr>
            <a:endParaRPr lang="en-US" sz="3200" dirty="0"/>
          </a:p>
          <a:p>
            <a:pPr algn="just">
              <a:lnSpc>
                <a:spcPct val="150000"/>
              </a:lnSpc>
            </a:pPr>
            <a:r>
              <a:rPr lang="en-US" sz="3200" dirty="0"/>
              <a:t>	2.4. Se </a:t>
            </a:r>
            <a:r>
              <a:rPr lang="en-US" sz="3200" b="1" dirty="0">
                <a:solidFill>
                  <a:srgbClr val="FF0000"/>
                </a:solidFill>
              </a:rPr>
              <a:t>User Defined:</a:t>
            </a:r>
            <a:r>
              <a:rPr lang="en-US" sz="3200" dirty="0"/>
              <a:t> </a:t>
            </a:r>
            <a:r>
              <a:rPr lang="en-US" sz="3200" dirty="0" err="1"/>
              <a:t>cor</a:t>
            </a:r>
            <a:r>
              <a:rPr lang="en-US" sz="3200" dirty="0"/>
              <a:t> do </a:t>
            </a:r>
            <a:r>
              <a:rPr lang="en-US" sz="3200" dirty="0" err="1"/>
              <a:t>fundo</a:t>
            </a:r>
            <a:r>
              <a:rPr lang="en-US" sz="3200" dirty="0"/>
              <a:t>, </a:t>
            </a:r>
            <a:r>
              <a:rPr lang="en-US" sz="3200" dirty="0" err="1"/>
              <a:t>espaçamento</a:t>
            </a:r>
            <a:r>
              <a:rPr lang="en-US" sz="3200" dirty="0"/>
              <a:t> entre </a:t>
            </a:r>
            <a:r>
              <a:rPr lang="en-US" sz="3200" dirty="0" err="1"/>
              <a:t>linhas</a:t>
            </a:r>
            <a:r>
              <a:rPr lang="en-US" sz="3200" dirty="0"/>
              <a:t> </a:t>
            </a:r>
            <a:r>
              <a:rPr lang="en-US" sz="3200" dirty="0" err="1"/>
              <a:t>paralelas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unidades</a:t>
            </a:r>
            <a:r>
              <a:rPr lang="en-US" sz="3200" dirty="0"/>
              <a:t> do </a:t>
            </a:r>
            <a:r>
              <a:rPr lang="en-US" sz="3200" dirty="0" err="1"/>
              <a:t>desenho</a:t>
            </a:r>
            <a:r>
              <a:rPr lang="en-US" sz="3200" dirty="0"/>
              <a:t>, </a:t>
            </a:r>
            <a:r>
              <a:rPr lang="en-US" sz="3200" dirty="0" err="1"/>
              <a:t>ângulo</a:t>
            </a:r>
            <a:r>
              <a:rPr lang="en-US" sz="3200" dirty="0"/>
              <a:t> de </a:t>
            </a:r>
            <a:r>
              <a:rPr lang="en-US" sz="3200" dirty="0" err="1"/>
              <a:t>rotação</a:t>
            </a:r>
            <a:r>
              <a:rPr lang="en-US" sz="3200" dirty="0"/>
              <a:t> dessas </a:t>
            </a:r>
            <a:r>
              <a:rPr lang="en-US" sz="3200" dirty="0" err="1"/>
              <a:t>linhas</a:t>
            </a:r>
            <a:r>
              <a:rPr lang="en-US" sz="3200" dirty="0"/>
              <a:t>, </a:t>
            </a:r>
            <a:r>
              <a:rPr lang="en-US" sz="3200" dirty="0" err="1"/>
              <a:t>padrão</a:t>
            </a:r>
            <a:r>
              <a:rPr lang="en-US" sz="3200" dirty="0"/>
              <a:t> </a:t>
            </a:r>
            <a:r>
              <a:rPr lang="en-US" sz="3200" dirty="0" err="1"/>
              <a:t>duplicado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não</a:t>
            </a:r>
            <a:r>
              <a:rPr lang="en-US" sz="3200" dirty="0"/>
              <a:t> (se </a:t>
            </a:r>
            <a:r>
              <a:rPr lang="en-US" sz="3200" dirty="0" err="1"/>
              <a:t>duplicado</a:t>
            </a:r>
            <a:r>
              <a:rPr lang="en-US" sz="3200" dirty="0"/>
              <a:t> o </a:t>
            </a:r>
            <a:r>
              <a:rPr lang="en-US" sz="3200" dirty="0" err="1"/>
              <a:t>cruzamento</a:t>
            </a:r>
            <a:r>
              <a:rPr lang="en-US" sz="3200" dirty="0"/>
              <a:t> é </a:t>
            </a:r>
            <a:r>
              <a:rPr lang="en-US" sz="3200" dirty="0" err="1"/>
              <a:t>ortogonal</a:t>
            </a:r>
            <a:r>
              <a:rPr lang="en-US" sz="32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9BD8F-683E-4ACD-B186-2CF47990B038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70480-002B-47A7-9728-7398D56B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1A062C-2BA2-4124-AB15-1147EBF6E48B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BB31AF9-82DB-4C77-9393-DDE4A078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912" y="1716985"/>
            <a:ext cx="2340964" cy="2245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71CEED-BE71-4A62-9736-3CA27768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62" y="2557794"/>
            <a:ext cx="9017600" cy="102621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6FCB8F-1119-4643-8C70-24A4C80E95D1}"/>
              </a:ext>
            </a:extLst>
          </p:cNvPr>
          <p:cNvCxnSpPr>
            <a:cxnSpLocks/>
          </p:cNvCxnSpPr>
          <p:nvPr/>
        </p:nvCxnSpPr>
        <p:spPr>
          <a:xfrm>
            <a:off x="4470400" y="1716985"/>
            <a:ext cx="943429" cy="1418101"/>
          </a:xfrm>
          <a:prstGeom prst="straightConnector1">
            <a:avLst/>
          </a:prstGeom>
          <a:ln w="698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DE4EFE-3197-4DF0-8388-BF5EC23EDD82}"/>
              </a:ext>
            </a:extLst>
          </p:cNvPr>
          <p:cNvCxnSpPr>
            <a:cxnSpLocks/>
          </p:cNvCxnSpPr>
          <p:nvPr/>
        </p:nvCxnSpPr>
        <p:spPr>
          <a:xfrm flipH="1">
            <a:off x="5653314" y="1716985"/>
            <a:ext cx="2706915" cy="1606786"/>
          </a:xfrm>
          <a:prstGeom prst="straightConnector1">
            <a:avLst/>
          </a:prstGeom>
          <a:ln w="698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1814D5-E64F-4E41-A177-5342D06264E8}"/>
              </a:ext>
            </a:extLst>
          </p:cNvPr>
          <p:cNvCxnSpPr>
            <a:cxnSpLocks/>
          </p:cNvCxnSpPr>
          <p:nvPr/>
        </p:nvCxnSpPr>
        <p:spPr>
          <a:xfrm>
            <a:off x="2975429" y="2104571"/>
            <a:ext cx="870857" cy="1219200"/>
          </a:xfrm>
          <a:prstGeom prst="straightConnector1">
            <a:avLst/>
          </a:prstGeom>
          <a:ln w="698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5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C112E-C2CC-4E04-9F31-3B72083FA616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E0A54-B3A3-4751-8843-BFB2F6F4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F4283A-245E-4956-9B50-8B6C4A2F81E4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E67BA4-60AE-4F94-83F6-B330812240B7}"/>
              </a:ext>
            </a:extLst>
          </p:cNvPr>
          <p:cNvSpPr txBox="1"/>
          <p:nvPr/>
        </p:nvSpPr>
        <p:spPr>
          <a:xfrm>
            <a:off x="186394" y="897453"/>
            <a:ext cx="11606951" cy="194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Caso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tenha</a:t>
            </a:r>
            <a:r>
              <a:rPr lang="en-US" sz="2800" dirty="0"/>
              <a:t> </a:t>
            </a:r>
            <a:r>
              <a:rPr lang="en-US" sz="2800" dirty="0" err="1"/>
              <a:t>sido</a:t>
            </a:r>
            <a:r>
              <a:rPr lang="en-US" sz="2800" dirty="0"/>
              <a:t> </a:t>
            </a:r>
            <a:r>
              <a:rPr lang="en-US" sz="2800" dirty="0" err="1"/>
              <a:t>alterado</a:t>
            </a:r>
            <a:r>
              <a:rPr lang="en-US" sz="2800" dirty="0"/>
              <a:t> com o </a:t>
            </a:r>
            <a:r>
              <a:rPr lang="en-US" sz="2800" dirty="0" err="1"/>
              <a:t>comando</a:t>
            </a:r>
            <a:r>
              <a:rPr lang="en-US" sz="2800" dirty="0"/>
              <a:t> HPORIGIN, o </a:t>
            </a:r>
            <a:r>
              <a:rPr lang="en-US" sz="2800" dirty="0" err="1"/>
              <a:t>padrão</a:t>
            </a:r>
            <a:r>
              <a:rPr lang="en-US" sz="2800" dirty="0"/>
              <a:t> do </a:t>
            </a:r>
            <a:r>
              <a:rPr lang="en-US" sz="2800" dirty="0" err="1"/>
              <a:t>tipo</a:t>
            </a:r>
            <a:r>
              <a:rPr lang="en-US" sz="2800" dirty="0"/>
              <a:t> Pattern </a:t>
            </a:r>
            <a:r>
              <a:rPr lang="en-US" sz="2800" dirty="0" err="1"/>
              <a:t>ou</a:t>
            </a:r>
            <a:r>
              <a:rPr lang="en-US" sz="2800" dirty="0"/>
              <a:t> User Defined </a:t>
            </a:r>
            <a:r>
              <a:rPr lang="en-US" sz="2800" dirty="0" err="1"/>
              <a:t>tem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origem</a:t>
            </a:r>
            <a:r>
              <a:rPr lang="en-US" sz="2800" dirty="0"/>
              <a:t> o </a:t>
            </a:r>
            <a:r>
              <a:rPr lang="en-US" sz="2800" dirty="0" err="1"/>
              <a:t>ponto</a:t>
            </a:r>
            <a:r>
              <a:rPr lang="en-US" sz="2800" dirty="0"/>
              <a:t> (0,0) do </a:t>
            </a:r>
            <a:r>
              <a:rPr lang="en-US" sz="2800" dirty="0" err="1"/>
              <a:t>sistema</a:t>
            </a:r>
            <a:r>
              <a:rPr lang="en-US" sz="2800" dirty="0"/>
              <a:t> de </a:t>
            </a:r>
            <a:r>
              <a:rPr lang="en-US" sz="2800" dirty="0" err="1"/>
              <a:t>coordenadas</a:t>
            </a:r>
            <a:r>
              <a:rPr lang="en-US" sz="2800" dirty="0"/>
              <a:t> </a:t>
            </a:r>
            <a:r>
              <a:rPr lang="en-US" sz="2800" dirty="0" err="1"/>
              <a:t>activo</a:t>
            </a:r>
            <a:r>
              <a:rPr lang="en-US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DA77B-5C2B-43B0-ADB4-803CEFDC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96" y="2946810"/>
            <a:ext cx="4948220" cy="3780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F836D9-29E0-4BC9-B86A-8973B3F1ED6B}"/>
              </a:ext>
            </a:extLst>
          </p:cNvPr>
          <p:cNvSpPr txBox="1"/>
          <p:nvPr/>
        </p:nvSpPr>
        <p:spPr>
          <a:xfrm>
            <a:off x="5198374" y="4310743"/>
            <a:ext cx="85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2A593-8AE7-4D11-989B-1D5B2F2B6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917" y="2946810"/>
            <a:ext cx="5588681" cy="1406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E0ABC-BE9E-4E13-A810-79E7466A9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463" y="4640416"/>
            <a:ext cx="5588681" cy="19325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7D8C7A-8204-462F-A088-7A921FFE54FB}"/>
              </a:ext>
            </a:extLst>
          </p:cNvPr>
          <p:cNvSpPr/>
          <p:nvPr/>
        </p:nvSpPr>
        <p:spPr>
          <a:xfrm>
            <a:off x="6289917" y="5050971"/>
            <a:ext cx="3884597" cy="4064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885389-AB72-6688-8002-3A902CEB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1759998"/>
            <a:ext cx="7054084" cy="488359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235612C3-260F-CEDE-2469-F8D3DF9CBA39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7527F1-6AF3-9F8C-CDB4-DBE63B40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D78B056C-E927-B8EA-C39D-35ED318B46F2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85B85EB7-D757-94B8-0E22-483B5BFF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94" y="1119319"/>
            <a:ext cx="5610225" cy="542925"/>
          </a:xfrm>
          <a:prstGeom prst="rect">
            <a:avLst/>
          </a:prstGeom>
        </p:spPr>
      </p:pic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0DCF5516-3290-2BF4-1231-087373A2101F}"/>
              </a:ext>
            </a:extLst>
          </p:cNvPr>
          <p:cNvCxnSpPr>
            <a:cxnSpLocks/>
          </p:cNvCxnSpPr>
          <p:nvPr/>
        </p:nvCxnSpPr>
        <p:spPr>
          <a:xfrm flipH="1">
            <a:off x="6243145" y="2364828"/>
            <a:ext cx="2607256" cy="804041"/>
          </a:xfrm>
          <a:prstGeom prst="straightConnector1">
            <a:avLst/>
          </a:prstGeom>
          <a:ln w="1047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117493C-209F-9CFC-547F-B161FE9C745D}"/>
              </a:ext>
            </a:extLst>
          </p:cNvPr>
          <p:cNvSpPr txBox="1"/>
          <p:nvPr/>
        </p:nvSpPr>
        <p:spPr>
          <a:xfrm>
            <a:off x="9175531" y="1923393"/>
            <a:ext cx="261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Localização do ficheiro </a:t>
            </a:r>
            <a:r>
              <a:rPr lang="pt-PT" dirty="0" err="1"/>
              <a:t>acadiso.pat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58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2ACD34-78C4-452F-B669-FE1928FDD60A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64C57-ED2B-44F8-B35B-6B81CDFE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74F1B1-CBA4-4A61-B450-ED94867623C7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A6C504-9EA5-4167-B8BF-D45AD97CC505}"/>
              </a:ext>
            </a:extLst>
          </p:cNvPr>
          <p:cNvSpPr txBox="1"/>
          <p:nvPr/>
        </p:nvSpPr>
        <p:spPr>
          <a:xfrm>
            <a:off x="186393" y="847370"/>
            <a:ext cx="11606951" cy="608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padrões</a:t>
            </a:r>
            <a:r>
              <a:rPr lang="en-US" dirty="0"/>
              <a:t>: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guardados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ficheiros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FFFF00"/>
                </a:highlight>
              </a:rPr>
              <a:t>acadiso.pat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acad.pat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guardados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ficheiros</a:t>
            </a:r>
            <a:r>
              <a:rPr lang="en-US" dirty="0"/>
              <a:t> </a:t>
            </a:r>
            <a:r>
              <a:rPr lang="en-US" dirty="0" err="1"/>
              <a:t>próprios</a:t>
            </a:r>
            <a:r>
              <a:rPr lang="en-US" dirty="0"/>
              <a:t>, </a:t>
            </a:r>
            <a:r>
              <a:rPr lang="en-US" dirty="0" err="1"/>
              <a:t>cujo</a:t>
            </a:r>
            <a:r>
              <a:rPr lang="en-US" dirty="0"/>
              <a:t> </a:t>
            </a:r>
            <a:r>
              <a:rPr lang="en-US" dirty="0" err="1"/>
              <a:t>nome</a:t>
            </a:r>
            <a:r>
              <a:rPr lang="en-US" dirty="0"/>
              <a:t> coincide com o </a:t>
            </a:r>
            <a:r>
              <a:rPr lang="en-US" dirty="0" err="1"/>
              <a:t>nome</a:t>
            </a:r>
            <a:r>
              <a:rPr lang="en-US" dirty="0"/>
              <a:t> do </a:t>
            </a:r>
            <a:r>
              <a:rPr lang="en-US" dirty="0" err="1"/>
              <a:t>padrão</a:t>
            </a:r>
            <a:r>
              <a:rPr lang="en-US" dirty="0"/>
              <a:t> (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ficheiro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conter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um </a:t>
            </a:r>
            <a:r>
              <a:rPr lang="en-US" dirty="0" err="1"/>
              <a:t>padrão</a:t>
            </a:r>
            <a:r>
              <a:rPr lang="en-US" dirty="0"/>
              <a:t>),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ilustrado</a:t>
            </a:r>
            <a:r>
              <a:rPr lang="en-US" dirty="0"/>
              <a:t> no </a:t>
            </a:r>
            <a:r>
              <a:rPr lang="en-US" dirty="0" err="1"/>
              <a:t>exemplo</a:t>
            </a:r>
            <a:r>
              <a:rPr lang="en-US" dirty="0"/>
              <a:t> </a:t>
            </a:r>
            <a:r>
              <a:rPr lang="en-US" dirty="0" err="1"/>
              <a:t>seguinte</a:t>
            </a:r>
            <a:r>
              <a:rPr lang="en-US" dirty="0"/>
              <a:t> e </a:t>
            </a:r>
            <a:r>
              <a:rPr lang="en-US" b="1" u="sng" dirty="0" err="1"/>
              <a:t>deve</a:t>
            </a:r>
            <a:r>
              <a:rPr lang="en-US" b="1" u="sng" dirty="0"/>
              <a:t> ser </a:t>
            </a:r>
            <a:r>
              <a:rPr lang="en-US" b="1" u="sng" dirty="0" err="1"/>
              <a:t>guardado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en-US" b="1" u="sng" dirty="0" err="1"/>
              <a:t>mesma</a:t>
            </a:r>
            <a:r>
              <a:rPr lang="en-US" b="1" u="sng" dirty="0"/>
              <a:t> pasta </a:t>
            </a:r>
            <a:r>
              <a:rPr lang="en-US" b="1" u="sng" dirty="0" err="1"/>
              <a:t>onde</a:t>
            </a:r>
            <a:r>
              <a:rPr lang="en-US" b="1" u="sng" dirty="0"/>
              <a:t> </a:t>
            </a:r>
            <a:r>
              <a:rPr lang="en-US" b="1" u="sng" dirty="0" err="1"/>
              <a:t>está</a:t>
            </a:r>
            <a:r>
              <a:rPr lang="en-US" b="1" u="sng" dirty="0"/>
              <a:t> o </a:t>
            </a:r>
            <a:r>
              <a:rPr lang="en-US" b="1" u="sng" dirty="0" err="1"/>
              <a:t>ficheiro</a:t>
            </a:r>
            <a:r>
              <a:rPr lang="en-US" b="1" u="sng" dirty="0"/>
              <a:t> de </a:t>
            </a:r>
            <a:r>
              <a:rPr lang="en-US" b="1" u="sng" dirty="0" err="1"/>
              <a:t>desenho</a:t>
            </a:r>
            <a:r>
              <a:rPr lang="en-US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		*</a:t>
            </a:r>
            <a:r>
              <a:rPr lang="en-US" b="1" dirty="0" err="1">
                <a:solidFill>
                  <a:srgbClr val="FF0000"/>
                </a:solidFill>
              </a:rPr>
              <a:t>teste.pat</a:t>
            </a:r>
            <a:r>
              <a:rPr lang="en-US" b="1" dirty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en-US" sz="2800" b="1" dirty="0">
                <a:solidFill>
                  <a:srgbClr val="FF0000"/>
                </a:solidFill>
              </a:rPr>
              <a:t>ANSI31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		45, 0, 0, 0, 3.175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err="1"/>
              <a:t>nome</a:t>
            </a:r>
            <a:r>
              <a:rPr lang="en-US" dirty="0"/>
              <a:t> do </a:t>
            </a:r>
            <a:r>
              <a:rPr lang="en-US" dirty="0" err="1"/>
              <a:t>padrão</a:t>
            </a:r>
            <a:r>
              <a:rPr lang="en-US" dirty="0"/>
              <a:t> [,</a:t>
            </a:r>
            <a:r>
              <a:rPr lang="en-US" dirty="0" err="1"/>
              <a:t>descrição</a:t>
            </a:r>
            <a:r>
              <a:rPr lang="en-US" dirty="0"/>
              <a:t>]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ângulo</a:t>
            </a:r>
            <a:r>
              <a:rPr lang="en-US" dirty="0"/>
              <a:t>, X-origin, Y-origin, </a:t>
            </a:r>
            <a:r>
              <a:rPr lang="en-US" dirty="0" err="1"/>
              <a:t>deltaX</a:t>
            </a:r>
            <a:r>
              <a:rPr lang="en-US" dirty="0"/>
              <a:t>, </a:t>
            </a:r>
            <a:r>
              <a:rPr lang="en-US" dirty="0" err="1"/>
              <a:t>deltaY</a:t>
            </a:r>
            <a:r>
              <a:rPr lang="en-US" dirty="0"/>
              <a:t> [,traço1, traço2 …]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em</a:t>
            </a:r>
            <a:r>
              <a:rPr lang="en-US" dirty="0"/>
              <a:t> que </a:t>
            </a:r>
            <a:r>
              <a:rPr lang="en-US" dirty="0" err="1">
                <a:solidFill>
                  <a:srgbClr val="FF0000"/>
                </a:solidFill>
              </a:rPr>
              <a:t>ângulo</a:t>
            </a:r>
            <a:r>
              <a:rPr lang="en-US" dirty="0"/>
              <a:t> = </a:t>
            </a:r>
            <a:r>
              <a:rPr lang="en-US" dirty="0" err="1"/>
              <a:t>ângulo</a:t>
            </a:r>
            <a:r>
              <a:rPr lang="en-US" dirty="0"/>
              <a:t> da </a:t>
            </a:r>
            <a:r>
              <a:rPr lang="en-US" dirty="0" err="1"/>
              <a:t>familia</a:t>
            </a:r>
            <a:r>
              <a:rPr lang="en-US" dirty="0"/>
              <a:t> de </a:t>
            </a:r>
            <a:r>
              <a:rPr lang="en-US" dirty="0" err="1"/>
              <a:t>linhas</a:t>
            </a:r>
            <a:r>
              <a:rPr lang="en-US" dirty="0"/>
              <a:t> com o </a:t>
            </a:r>
            <a:r>
              <a:rPr lang="en-US" dirty="0" err="1"/>
              <a:t>eixo</a:t>
            </a:r>
            <a:r>
              <a:rPr lang="en-US" dirty="0"/>
              <a:t> X; </a:t>
            </a:r>
            <a:r>
              <a:rPr lang="en-US" dirty="0">
                <a:solidFill>
                  <a:srgbClr val="FF0000"/>
                </a:solidFill>
              </a:rPr>
              <a:t>X-origin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Y-origin</a:t>
            </a:r>
            <a:r>
              <a:rPr lang="en-US" dirty="0"/>
              <a:t> = a </a:t>
            </a: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definidora</a:t>
            </a:r>
            <a:r>
              <a:rPr lang="en-US" dirty="0"/>
              <a:t> do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contém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ponto</a:t>
            </a:r>
            <a:r>
              <a:rPr lang="en-US" dirty="0"/>
              <a:t>; </a:t>
            </a:r>
            <a:r>
              <a:rPr lang="en-US" dirty="0" err="1">
                <a:solidFill>
                  <a:srgbClr val="FF0000"/>
                </a:solidFill>
              </a:rPr>
              <a:t>deltaX</a:t>
            </a:r>
            <a:r>
              <a:rPr lang="en-US" dirty="0"/>
              <a:t> = offset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direcção</a:t>
            </a:r>
            <a:r>
              <a:rPr lang="en-US" dirty="0"/>
              <a:t> da </a:t>
            </a:r>
            <a:r>
              <a:rPr lang="en-US" dirty="0" err="1"/>
              <a:t>linha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deltaY</a:t>
            </a:r>
            <a:r>
              <a:rPr lang="en-US" dirty="0"/>
              <a:t> = offset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direcção</a:t>
            </a:r>
            <a:r>
              <a:rPr lang="en-US" dirty="0"/>
              <a:t> perpendicular à </a:t>
            </a:r>
            <a:r>
              <a:rPr lang="en-US" dirty="0" err="1"/>
              <a:t>linha</a:t>
            </a:r>
            <a:r>
              <a:rPr lang="en-US" dirty="0"/>
              <a:t>,  </a:t>
            </a:r>
            <a:r>
              <a:rPr lang="en-US" dirty="0">
                <a:solidFill>
                  <a:srgbClr val="FF0000"/>
                </a:solidFill>
              </a:rPr>
              <a:t>traço1</a:t>
            </a:r>
            <a:r>
              <a:rPr lang="en-US" dirty="0"/>
              <a:t> =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para 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tracejadas</a:t>
            </a:r>
            <a:r>
              <a:rPr lang="en-US" dirty="0"/>
              <a:t> (indica a </a:t>
            </a:r>
            <a:r>
              <a:rPr lang="en-US" dirty="0" err="1"/>
              <a:t>separação</a:t>
            </a:r>
            <a:r>
              <a:rPr lang="en-US" dirty="0"/>
              <a:t> entre </a:t>
            </a:r>
            <a:r>
              <a:rPr lang="en-US" dirty="0" err="1"/>
              <a:t>traços</a:t>
            </a:r>
            <a:r>
              <a:rPr lang="en-US" dirty="0"/>
              <a:t>); </a:t>
            </a:r>
            <a:r>
              <a:rPr lang="en-US" dirty="0">
                <a:solidFill>
                  <a:srgbClr val="FF0000"/>
                </a:solidFill>
              </a:rPr>
              <a:t>traço2</a:t>
            </a:r>
            <a:r>
              <a:rPr lang="en-US" dirty="0"/>
              <a:t> = </a:t>
            </a:r>
            <a:r>
              <a:rPr lang="en-US" dirty="0" err="1"/>
              <a:t>espaçamento</a:t>
            </a:r>
            <a:r>
              <a:rPr lang="en-US" dirty="0"/>
              <a:t> entre </a:t>
            </a:r>
            <a:r>
              <a:rPr lang="en-US" dirty="0" err="1"/>
              <a:t>linhas</a:t>
            </a:r>
            <a:r>
              <a:rPr lang="en-US" dirty="0"/>
              <a:t>, </a:t>
            </a:r>
            <a:r>
              <a:rPr lang="en-US" dirty="0" err="1"/>
              <a:t>medido</a:t>
            </a:r>
            <a:r>
              <a:rPr lang="en-US" dirty="0"/>
              <a:t> </a:t>
            </a:r>
            <a:r>
              <a:rPr lang="en-US" dirty="0" err="1"/>
              <a:t>ortogonalmente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linhas</a:t>
            </a:r>
            <a:r>
              <a:rPr lang="en-US" dirty="0"/>
              <a:t>,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 do </a:t>
            </a:r>
            <a:r>
              <a:rPr lang="en-US" dirty="0" err="1"/>
              <a:t>desenho</a:t>
            </a:r>
            <a:endParaRPr lang="en-US" dirty="0"/>
          </a:p>
        </p:txBody>
      </p:sp>
      <p:pic>
        <p:nvPicPr>
          <p:cNvPr id="7" name="GUID-A6F2E6FF-1717-44B6-A476-0CA817ADD77E__IMAGE_25E89E12830642CD9BEEE9C7217455C5" descr="https://help.autodesk.com/cloudhelp/2019/ENU/AutoCAD-LT/images/GUID-9CC1492B-E810-4503-9ADB-4E61F865F507.png">
            <a:extLst>
              <a:ext uri="{FF2B5EF4-FFF2-40B4-BE49-F238E27FC236}">
                <a16:creationId xmlns:a16="http://schemas.microsoft.com/office/drawing/2014/main" id="{DE094E03-9330-4B64-AFFC-5733922B46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49" y="2739703"/>
            <a:ext cx="1672771" cy="10956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F727AC0A-8891-A698-0602-052B4F554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58067"/>
              </p:ext>
            </p:extLst>
          </p:nvPr>
        </p:nvGraphicFramePr>
        <p:xfrm>
          <a:off x="186392" y="3952066"/>
          <a:ext cx="6845029" cy="954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029">
                  <a:extLst>
                    <a:ext uri="{9D8B030D-6E8A-4147-A177-3AD203B41FA5}">
                      <a16:colId xmlns:a16="http://schemas.microsoft.com/office/drawing/2014/main" val="171146986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33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8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3B1DE-31B5-4409-A3BA-CA6AE146142E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C65B1-E547-4BD4-9511-36F6A0BDB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8CD3BE-6A75-4F58-8022-F9FB880BF669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B21A1F-38F1-4E05-A32D-784C552B69DD}"/>
              </a:ext>
            </a:extLst>
          </p:cNvPr>
          <p:cNvSpPr txBox="1"/>
          <p:nvPr/>
        </p:nvSpPr>
        <p:spPr>
          <a:xfrm>
            <a:off x="293695" y="946864"/>
            <a:ext cx="11392348" cy="585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Após</a:t>
            </a:r>
            <a:r>
              <a:rPr lang="en-US" dirty="0"/>
              <a:t> a 1ª </a:t>
            </a:r>
            <a:r>
              <a:rPr lang="en-US" dirty="0" err="1"/>
              <a:t>linha</a:t>
            </a:r>
            <a:r>
              <a:rPr lang="en-US" dirty="0"/>
              <a:t>, </a:t>
            </a:r>
            <a:r>
              <a:rPr lang="en-US" dirty="0" err="1"/>
              <a:t>correspondente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header, </a:t>
            </a:r>
            <a:r>
              <a:rPr lang="en-US" dirty="0" err="1"/>
              <a:t>sucedem</a:t>
            </a:r>
            <a:r>
              <a:rPr lang="en-US" dirty="0"/>
              <a:t>-se as </a:t>
            </a:r>
            <a:r>
              <a:rPr lang="en-US" dirty="0" err="1"/>
              <a:t>linhas</a:t>
            </a:r>
            <a:r>
              <a:rPr lang="en-US" dirty="0"/>
              <a:t> que </a:t>
            </a:r>
            <a:r>
              <a:rPr lang="en-US" dirty="0" err="1"/>
              <a:t>definem</a:t>
            </a:r>
            <a:r>
              <a:rPr lang="en-US" dirty="0"/>
              <a:t> o </a:t>
            </a:r>
            <a:r>
              <a:rPr lang="en-US" dirty="0" err="1"/>
              <a:t>padrão</a:t>
            </a:r>
            <a:r>
              <a:rPr lang="en-US" dirty="0"/>
              <a:t>,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delas</a:t>
            </a:r>
            <a:r>
              <a:rPr lang="en-US" dirty="0"/>
              <a:t> </a:t>
            </a:r>
            <a:r>
              <a:rPr lang="en-US" dirty="0" err="1"/>
              <a:t>dando</a:t>
            </a:r>
            <a:r>
              <a:rPr lang="en-US" dirty="0"/>
              <a:t> </a:t>
            </a:r>
            <a:r>
              <a:rPr lang="en-US" dirty="0" err="1"/>
              <a:t>origem</a:t>
            </a:r>
            <a:r>
              <a:rPr lang="en-US" dirty="0"/>
              <a:t> à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linha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dada </a:t>
            </a:r>
            <a:r>
              <a:rPr lang="en-US" dirty="0" err="1"/>
              <a:t>família</a:t>
            </a:r>
            <a:r>
              <a:rPr lang="en-US" dirty="0"/>
              <a:t>, </a:t>
            </a:r>
            <a:r>
              <a:rPr lang="en-US" dirty="0" err="1"/>
              <a:t>criada</a:t>
            </a:r>
            <a:r>
              <a:rPr lang="en-US" dirty="0"/>
              <a:t> </a:t>
            </a:r>
            <a:r>
              <a:rPr lang="en-US" dirty="0" err="1"/>
              <a:t>aplicando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deslocamentos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ambas</a:t>
            </a:r>
            <a:r>
              <a:rPr lang="en-US" dirty="0"/>
              <a:t> as </a:t>
            </a:r>
            <a:r>
              <a:rPr lang="en-US" dirty="0" err="1"/>
              <a:t>direcções</a:t>
            </a:r>
            <a:r>
              <a:rPr lang="en-US" dirty="0"/>
              <a:t> de forma a </a:t>
            </a:r>
            <a:r>
              <a:rPr lang="en-US" dirty="0" err="1"/>
              <a:t>gerar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/>
              <a:t>infinita</a:t>
            </a:r>
            <a:r>
              <a:rPr lang="en-US" dirty="0"/>
              <a:t> de 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paralelas</a:t>
            </a:r>
            <a:r>
              <a:rPr lang="en-US" dirty="0"/>
              <a:t> (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destas</a:t>
            </a:r>
            <a:r>
              <a:rPr lang="en-US" dirty="0"/>
              <a:t> </a:t>
            </a:r>
            <a:r>
              <a:rPr lang="en-US" dirty="0" err="1"/>
              <a:t>linhas</a:t>
            </a:r>
            <a:r>
              <a:rPr lang="en-US" dirty="0"/>
              <a:t> do </a:t>
            </a:r>
            <a:r>
              <a:rPr lang="en-US" dirty="0" err="1"/>
              <a:t>ficheiro</a:t>
            </a:r>
            <a:r>
              <a:rPr lang="en-US" dirty="0"/>
              <a:t> .pat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</a:t>
            </a:r>
            <a:r>
              <a:rPr lang="en-US" dirty="0" err="1"/>
              <a:t>letras</a:t>
            </a:r>
            <a:r>
              <a:rPr lang="en-US" dirty="0"/>
              <a:t>, </a:t>
            </a:r>
            <a:r>
              <a:rPr lang="en-US" dirty="0" err="1"/>
              <a:t>algarismos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caracteres</a:t>
            </a:r>
            <a:r>
              <a:rPr lang="en-US" dirty="0"/>
              <a:t> </a:t>
            </a:r>
            <a:r>
              <a:rPr lang="en-US" dirty="0" err="1"/>
              <a:t>especiais</a:t>
            </a:r>
            <a:r>
              <a:rPr lang="en-US" dirty="0"/>
              <a:t> </a:t>
            </a:r>
            <a:r>
              <a:rPr lang="en-US" dirty="0" err="1"/>
              <a:t>hifen</a:t>
            </a:r>
            <a:r>
              <a:rPr lang="en-US" dirty="0"/>
              <a:t> (_) e </a:t>
            </a:r>
            <a:r>
              <a:rPr lang="en-US" dirty="0" err="1"/>
              <a:t>dolar</a:t>
            </a:r>
            <a:r>
              <a:rPr lang="en-US" dirty="0"/>
              <a:t> ($), </a:t>
            </a:r>
            <a:r>
              <a:rPr lang="en-US" dirty="0" err="1"/>
              <a:t>devendo</a:t>
            </a:r>
            <a:r>
              <a:rPr lang="en-US" dirty="0"/>
              <a:t> no </a:t>
            </a:r>
            <a:r>
              <a:rPr lang="en-US" dirty="0" err="1"/>
              <a:t>entanto</a:t>
            </a:r>
            <a:r>
              <a:rPr lang="en-US" dirty="0"/>
              <a:t> </a:t>
            </a:r>
            <a:r>
              <a:rPr lang="en-US" dirty="0" err="1"/>
              <a:t>começar</a:t>
            </a:r>
            <a:r>
              <a:rPr lang="en-US" dirty="0"/>
              <a:t> por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letra</a:t>
            </a:r>
            <a:r>
              <a:rPr lang="en-US" dirty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-se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branco</a:t>
            </a:r>
            <a:r>
              <a:rPr lang="en-US" dirty="0"/>
              <a:t>  </a:t>
            </a: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última</a:t>
            </a:r>
            <a:r>
              <a:rPr lang="en-US" dirty="0"/>
              <a:t> </a:t>
            </a: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definidora</a:t>
            </a:r>
            <a:r>
              <a:rPr lang="en-US" dirty="0"/>
              <a:t> do </a:t>
            </a:r>
            <a:r>
              <a:rPr lang="en-US" dirty="0" err="1"/>
              <a:t>padrão</a:t>
            </a:r>
            <a:r>
              <a:rPr lang="en-US" dirty="0"/>
              <a:t> pois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contrário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ultimo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desenhado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de hatching </a:t>
            </a:r>
            <a:r>
              <a:rPr lang="en-US" dirty="0" err="1"/>
              <a:t>consiste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expansão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das  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correspondentes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formando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família</a:t>
            </a:r>
            <a:r>
              <a:rPr lang="en-US" dirty="0"/>
              <a:t> </a:t>
            </a:r>
            <a:r>
              <a:rPr lang="en-US" dirty="0" err="1"/>
              <a:t>infinita</a:t>
            </a:r>
            <a:r>
              <a:rPr lang="en-US" dirty="0"/>
              <a:t> de </a:t>
            </a: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paralelas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seguida</a:t>
            </a:r>
            <a:r>
              <a:rPr lang="en-US" dirty="0"/>
              <a:t> </a:t>
            </a:r>
            <a:r>
              <a:rPr lang="en-US" dirty="0" err="1"/>
              <a:t>verificam</a:t>
            </a:r>
            <a:r>
              <a:rPr lang="en-US" dirty="0"/>
              <a:t>-se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objectos</a:t>
            </a:r>
            <a:r>
              <a:rPr lang="en-US" dirty="0"/>
              <a:t> </a:t>
            </a:r>
            <a:r>
              <a:rPr lang="en-US" dirty="0" err="1"/>
              <a:t>seleccionados</a:t>
            </a:r>
            <a:r>
              <a:rPr lang="en-US" dirty="0"/>
              <a:t> para </a:t>
            </a:r>
            <a:r>
              <a:rPr lang="en-US" dirty="0" err="1"/>
              <a:t>intersecção</a:t>
            </a:r>
            <a:r>
              <a:rPr lang="en-US" dirty="0"/>
              <a:t> com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, </a:t>
            </a:r>
            <a:r>
              <a:rPr lang="en-US" dirty="0" err="1"/>
              <a:t>tornando</a:t>
            </a:r>
            <a:r>
              <a:rPr lang="en-US" dirty="0"/>
              <a:t>-se o </a:t>
            </a:r>
            <a:r>
              <a:rPr lang="en-US" dirty="0" err="1"/>
              <a:t>padrão</a:t>
            </a:r>
            <a:r>
              <a:rPr lang="en-US" dirty="0"/>
              <a:t> ON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acontece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(</a:t>
            </a:r>
            <a:r>
              <a:rPr lang="en-US" dirty="0">
                <a:hlinkClick r:id="rId3"/>
              </a:rPr>
              <a:t>https://digitrainingblog.wordpress.com/2012/03/21/criando-padroes-de-hachura-personalizados/</a:t>
            </a:r>
            <a:r>
              <a:rPr lang="en-US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/>
              <a:t>(https://www.thesourcecad.com/custom-hatch-autocad/)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3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B0AF0462-00E3-41EF-ACEC-586E6BCA6A4E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40245C-68B5-49B4-85F8-BA1B585B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D024B8F5-E000-4259-9C76-732C3C7834D2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3DF39209-2AF2-4B28-A9A4-5E0D814A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400" y="3652483"/>
            <a:ext cx="4180093" cy="30745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E7742C5-D0F8-40AA-ABE8-F259F71FE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94" y="1157517"/>
            <a:ext cx="6089333" cy="55695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3608879-1A90-4955-B74A-14726D01F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396" y="1198699"/>
            <a:ext cx="2453233" cy="23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6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255D88-CA70-40EE-9A2D-389F2E31FE9B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4925F-EFBC-4CFB-A784-1779877EE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CA4CE7-BBAF-43C6-9DB1-E6DF5EF5F117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BA36D6-0ADC-4C09-BDAE-6295F221BD13}"/>
              </a:ext>
            </a:extLst>
          </p:cNvPr>
          <p:cNvSpPr txBox="1"/>
          <p:nvPr/>
        </p:nvSpPr>
        <p:spPr>
          <a:xfrm>
            <a:off x="186394" y="891024"/>
            <a:ext cx="9881417" cy="334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Importação</a:t>
            </a:r>
            <a:r>
              <a:rPr lang="en-US" sz="2400" dirty="0"/>
              <a:t> de um </a:t>
            </a:r>
            <a:r>
              <a:rPr lang="en-US" sz="2400" dirty="0" err="1"/>
              <a:t>ficheiro</a:t>
            </a:r>
            <a:r>
              <a:rPr lang="en-US" sz="2400" dirty="0"/>
              <a:t> .pat </a:t>
            </a:r>
            <a:r>
              <a:rPr lang="en-US" sz="2400" dirty="0" err="1"/>
              <a:t>criado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utilizador</a:t>
            </a:r>
            <a:r>
              <a:rPr lang="en-US" sz="2400" dirty="0"/>
              <a:t>: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/>
              <a:t> Na Ribbon: Home &gt; Hatch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/>
              <a:t> Na </a:t>
            </a:r>
            <a:r>
              <a:rPr lang="en-US" sz="2400" dirty="0" err="1"/>
              <a:t>linha</a:t>
            </a:r>
            <a:r>
              <a:rPr lang="en-US" sz="2400" dirty="0"/>
              <a:t> de </a:t>
            </a:r>
            <a:r>
              <a:rPr lang="en-US" sz="2400" dirty="0" err="1"/>
              <a:t>comando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settings</a:t>
            </a:r>
            <a:r>
              <a:rPr lang="en-US" sz="24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Custom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FF00"/>
                </a:solidFill>
              </a:rPr>
              <a:t>Custom Pattern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E560E-B92E-4B26-A32D-FA925625B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8941"/>
            <a:ext cx="6162675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F50E2-25AA-4878-87E0-308CFB991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82" y="3009646"/>
            <a:ext cx="4424320" cy="36094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46393B-66C0-455F-A7A3-787B7709BDC5}"/>
              </a:ext>
            </a:extLst>
          </p:cNvPr>
          <p:cNvCxnSpPr/>
          <p:nvPr/>
        </p:nvCxnSpPr>
        <p:spPr>
          <a:xfrm flipH="1">
            <a:off x="10239302" y="1473280"/>
            <a:ext cx="304800" cy="935184"/>
          </a:xfrm>
          <a:prstGeom prst="straightConnector1">
            <a:avLst/>
          </a:prstGeom>
          <a:ln w="152400">
            <a:solidFill>
              <a:srgbClr val="FF0000">
                <a:alpha val="8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77C979-25B4-4FE8-80DE-0AA6056A26D9}"/>
              </a:ext>
            </a:extLst>
          </p:cNvPr>
          <p:cNvCxnSpPr>
            <a:cxnSpLocks/>
          </p:cNvCxnSpPr>
          <p:nvPr/>
        </p:nvCxnSpPr>
        <p:spPr>
          <a:xfrm>
            <a:off x="5561351" y="3009646"/>
            <a:ext cx="1014528" cy="541073"/>
          </a:xfrm>
          <a:prstGeom prst="straightConnector1">
            <a:avLst/>
          </a:prstGeom>
          <a:ln w="15240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41FFE-200C-43CD-B4C9-E9D4F1AB78C7}"/>
              </a:ext>
            </a:extLst>
          </p:cNvPr>
          <p:cNvCxnSpPr>
            <a:cxnSpLocks/>
          </p:cNvCxnSpPr>
          <p:nvPr/>
        </p:nvCxnSpPr>
        <p:spPr>
          <a:xfrm flipV="1">
            <a:off x="4601980" y="4257028"/>
            <a:ext cx="1328394" cy="610126"/>
          </a:xfrm>
          <a:prstGeom prst="straightConnector1">
            <a:avLst/>
          </a:prstGeom>
          <a:ln w="15240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0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394" y="1215110"/>
            <a:ext cx="1176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 menu 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Hatch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contém várias opções: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Selecciona o tipo de padronização(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Predefined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User defined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Custom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Selecciona o padrão a ser aplicada (ISO, ANSI ou personalizadas).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Swatch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Permite que o padrão seleccionado seja visualizado, abrindo-se uma caixa de diálogo de escolha do padrão.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o ângulo de inclinação do padrão.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a escala a ser aplicada ao padrão. Escalas maiores significam densidades menores e vice-versa.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 Pattern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Caso o utilizador deseje gravar um padrão personalizado.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Add: Pick Point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um ponto no desenho interior à área a ser padronizada.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Add: Select Objects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objectos fechados para serem padronizados.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 boundaries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Permite remover “ilhas”, indicando no desenho as áreas fechadas que não se deseja padronizar.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Selection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Visualiza os objectos seleccionados para padronização.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 Properties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Herdar propriedades de um padrão já realizado (escala, tipo, ângulo, etc.), indicando no desenho qual.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Associative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Associa o padrão às suas fronteiras, permitindo que ela se actualize caso suas fronteiras forem mudadas.</a:t>
            </a:r>
          </a:p>
        </p:txBody>
      </p:sp>
    </p:spTree>
    <p:extLst>
      <p:ext uri="{BB962C8B-B14F-4D97-AF65-F5344CB8AC3E}">
        <p14:creationId xmlns:p14="http://schemas.microsoft.com/office/powerpoint/2010/main" val="97042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A8C326-1BA0-4B24-A6E7-E2BFAFA03528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ACEFD-8F4E-4717-BE91-DF18AA31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511D31-0565-4344-98A8-07CFE314E00C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0907F1B-B26D-4A95-9126-BFD8E03D64C2}"/>
              </a:ext>
            </a:extLst>
          </p:cNvPr>
          <p:cNvSpPr/>
          <p:nvPr/>
        </p:nvSpPr>
        <p:spPr>
          <a:xfrm>
            <a:off x="1948070" y="1692188"/>
            <a:ext cx="747422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Pode acontecer que um dado padrão definido no comando hatch tenha sido construído em unidades imperiais e esteja a ser utilizado num ficheiro de desenho com unidades métricas, de tal forma que o padrão fique demasiano denso, mesmo com um factor de escala pequeno.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 comando MEASUREMENT=1 corresponde a unidades métricas e MEASUREMENT=0 corresponde a unidades imperiais: alternar o valor a aplicar com o hatch.</a:t>
            </a:r>
          </a:p>
        </p:txBody>
      </p:sp>
    </p:spTree>
    <p:extLst>
      <p:ext uri="{BB962C8B-B14F-4D97-AF65-F5344CB8AC3E}">
        <p14:creationId xmlns:p14="http://schemas.microsoft.com/office/powerpoint/2010/main" val="329756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49" y="1530491"/>
            <a:ext cx="2394087" cy="184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7" y="3920845"/>
            <a:ext cx="2552910" cy="211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004" y="1513805"/>
            <a:ext cx="2609906" cy="2110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037" y="3938186"/>
            <a:ext cx="2813840" cy="211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660" y="1530491"/>
            <a:ext cx="2572168" cy="2025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60" y="3920845"/>
            <a:ext cx="2554811" cy="21253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9481" y="1530491"/>
            <a:ext cx="1714500" cy="419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1241" y="3938186"/>
            <a:ext cx="2486025" cy="4000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0105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8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70" y="1215110"/>
            <a:ext cx="2938338" cy="11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01" y="1227575"/>
            <a:ext cx="2885290" cy="10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945905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14" y="1227574"/>
            <a:ext cx="3460234" cy="10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7" y="2621189"/>
            <a:ext cx="5759042" cy="108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91" y="2621189"/>
            <a:ext cx="3811045" cy="10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4" y="3890734"/>
            <a:ext cx="700605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44" y="5341257"/>
            <a:ext cx="75438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0105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67" y="2756948"/>
            <a:ext cx="5105006" cy="38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77DBF3-E126-4211-A254-1B85DD055655}"/>
              </a:ext>
            </a:extLst>
          </p:cNvPr>
          <p:cNvSpPr txBox="1"/>
          <p:nvPr/>
        </p:nvSpPr>
        <p:spPr>
          <a:xfrm>
            <a:off x="362856" y="5150447"/>
            <a:ext cx="4484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>
                <a:solidFill>
                  <a:srgbClr val="FF0000"/>
                </a:solidFill>
              </a:rPr>
              <a:t>MODIFY</a:t>
            </a:r>
            <a:endParaRPr lang="en-GB" sz="8800" b="1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157F531-8424-4E0C-8BE4-196A30F7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7" y="1168057"/>
            <a:ext cx="11670778" cy="10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77F035-D144-4E64-9B34-C68355023B1C}"/>
              </a:ext>
            </a:extLst>
          </p:cNvPr>
          <p:cNvSpPr/>
          <p:nvPr/>
        </p:nvSpPr>
        <p:spPr>
          <a:xfrm>
            <a:off x="2000501" y="1027485"/>
            <a:ext cx="1380008" cy="137160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0105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8" y="1094696"/>
            <a:ext cx="2938378" cy="262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06" y="1094696"/>
            <a:ext cx="32670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97" y="1094695"/>
            <a:ext cx="2770809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915227"/>
            <a:ext cx="3295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55" y="3991427"/>
            <a:ext cx="3152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27" y="3915227"/>
            <a:ext cx="3257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2742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6" y="1215110"/>
            <a:ext cx="1328738" cy="16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17" y="2055117"/>
            <a:ext cx="4027427" cy="37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42" y="2073020"/>
            <a:ext cx="4281261" cy="368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36" y="6180057"/>
            <a:ext cx="1176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Para o comando Extend prolongar as linhas até à intersecção: alterar o parâmetro edgemode de 0 para 1</a:t>
            </a:r>
          </a:p>
        </p:txBody>
      </p:sp>
    </p:spTree>
    <p:extLst>
      <p:ext uri="{BB962C8B-B14F-4D97-AF65-F5344CB8AC3E}">
        <p14:creationId xmlns:p14="http://schemas.microsoft.com/office/powerpoint/2010/main" val="36897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06601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45256"/>
            <a:ext cx="1331005" cy="161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05" y="1502229"/>
            <a:ext cx="3190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7" y="2796493"/>
            <a:ext cx="3324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16" y="3613150"/>
            <a:ext cx="33242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57729"/>
            <a:ext cx="3752396" cy="3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74631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78" y="2189844"/>
            <a:ext cx="3729265" cy="33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62" y="3181577"/>
            <a:ext cx="3698909" cy="339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28025"/>
            <a:ext cx="1706789" cy="169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6698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00" y="2410279"/>
            <a:ext cx="3124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9" y="1598037"/>
            <a:ext cx="3428568" cy="343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01" y="3317247"/>
            <a:ext cx="3105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86044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3" y="1737624"/>
            <a:ext cx="3322710" cy="297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68" y="1741753"/>
            <a:ext cx="3834947" cy="297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60" y="1741753"/>
            <a:ext cx="3863275" cy="297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1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76" y="1215110"/>
            <a:ext cx="8587700" cy="537910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91736" y="5947447"/>
            <a:ext cx="880946" cy="702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113208" y="6114044"/>
            <a:ext cx="67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(0,0)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271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4" y="1425719"/>
            <a:ext cx="9973906" cy="47672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V="1">
            <a:off x="747132" y="2352908"/>
            <a:ext cx="892097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67496" y="2564781"/>
            <a:ext cx="102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(10,10)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34" y="2121702"/>
            <a:ext cx="3100669" cy="2661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2" y="2072640"/>
            <a:ext cx="3168137" cy="3326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4860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70" y="2083104"/>
            <a:ext cx="32956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48" y="1082865"/>
            <a:ext cx="4533653" cy="2514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77" y="3890874"/>
            <a:ext cx="9072655" cy="275835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49359" y="5003856"/>
            <a:ext cx="1906859" cy="936702"/>
          </a:xfrm>
          <a:prstGeom prst="straightConnector1">
            <a:avLst/>
          </a:prstGeom>
          <a:ln w="69850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82" y="6109855"/>
            <a:ext cx="126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(-20,30)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>
            <a:off x="3347523" y="5859651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7930" y="1462713"/>
            <a:ext cx="468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Linha de comando</a:t>
            </a:r>
            <a:r>
              <a:rPr lang="pt-PT" dirty="0">
                <a:solidFill>
                  <a:schemeClr val="bg1"/>
                </a:solidFill>
              </a:rPr>
              <a:t>: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LINE  &lt;enter&gt;</a:t>
            </a:r>
          </a:p>
          <a:p>
            <a:r>
              <a:rPr lang="en-GB" dirty="0">
                <a:solidFill>
                  <a:schemeClr val="bg1"/>
                </a:solidFill>
              </a:rPr>
              <a:t>TAN  &lt;enter&gt;</a:t>
            </a:r>
          </a:p>
          <a:p>
            <a:r>
              <a:rPr lang="en-GB" dirty="0" err="1">
                <a:solidFill>
                  <a:schemeClr val="bg1"/>
                </a:solidFill>
              </a:rPr>
              <a:t>Seleccionar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ponto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1ª </a:t>
            </a:r>
            <a:r>
              <a:rPr lang="en-GB" dirty="0" err="1">
                <a:solidFill>
                  <a:schemeClr val="bg1"/>
                </a:solidFill>
              </a:rPr>
              <a:t>circunferência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TAN  &lt;enter&gt;</a:t>
            </a:r>
          </a:p>
          <a:p>
            <a:r>
              <a:rPr lang="en-GB" dirty="0" err="1">
                <a:solidFill>
                  <a:schemeClr val="bg1"/>
                </a:solidFill>
              </a:rPr>
              <a:t>Seleccionar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ponto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na</a:t>
            </a:r>
            <a:r>
              <a:rPr lang="en-GB" dirty="0">
                <a:solidFill>
                  <a:schemeClr val="bg1"/>
                </a:solidFill>
              </a:rPr>
              <a:t> 2ª </a:t>
            </a:r>
            <a:r>
              <a:rPr lang="en-GB" dirty="0" err="1">
                <a:solidFill>
                  <a:schemeClr val="bg1"/>
                </a:solidFill>
              </a:rPr>
              <a:t>circunferência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24807"/>
              </p:ext>
            </p:extLst>
          </p:nvPr>
        </p:nvGraphicFramePr>
        <p:xfrm>
          <a:off x="6905631" y="1320800"/>
          <a:ext cx="4780413" cy="204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6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8120743" y="3473515"/>
            <a:ext cx="1901371" cy="246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68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8" y="2074242"/>
            <a:ext cx="7300447" cy="3812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86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06" y="1378923"/>
            <a:ext cx="10967030" cy="4966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098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20" y="1215110"/>
            <a:ext cx="9574897" cy="5447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216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495424"/>
            <a:ext cx="10843166" cy="4810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62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91" y="1316568"/>
            <a:ext cx="9095854" cy="5236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8780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42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394" y="1215110"/>
            <a:ext cx="117604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 menu 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Hatch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contém várias opções: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Selecciona o tipo de padronização(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Predefined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User defined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Custom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Selecciona o padrão a ser aplicada (ISO, ANSI ou personalizadas).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Swatch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Permite que o padrão seleccionado seja visualizado, abrindo-se uma caixa de diálogo de escolha do padrão.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o ângulo de inclinação do padrão.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a escala a ser aplicada ao padrão. Escalas maiores significam densidades menores e vice-versa.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 Pattern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Caso o utilizador deseje gravar um padrão personalizado.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Add: Pick Point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um ponto no desenho interior à área a ser padronizada.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Add: Select Objects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Escolhe objectos fechados para serem padronizados.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 boundaries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Permite remover “ilhas”, indicando no desenho as áreas fechadas que não se deseja padronizar.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Selection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Visualiza os objectos seleccionados para padronização.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 Properties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Herdar propriedades de um padrão já realizado (escala, tipo, ângulo, etc.), indicando no desenho qual.</a:t>
            </a: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Associative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Associa o padrão às suas fronteiras, permitindo que ela se actualize caso suas fronteiras forem mudadas.</a:t>
            </a:r>
          </a:p>
        </p:txBody>
      </p:sp>
    </p:spTree>
    <p:extLst>
      <p:ext uri="{BB962C8B-B14F-4D97-AF65-F5344CB8AC3E}">
        <p14:creationId xmlns:p14="http://schemas.microsoft.com/office/powerpoint/2010/main" val="266508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A8C326-1BA0-4B24-A6E7-E2BFAFA03528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ACEFD-8F4E-4717-BE91-DF18AA31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511D31-0565-4344-98A8-07CFE314E00C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0907F1B-B26D-4A95-9126-BFD8E03D64C2}"/>
              </a:ext>
            </a:extLst>
          </p:cNvPr>
          <p:cNvSpPr/>
          <p:nvPr/>
        </p:nvSpPr>
        <p:spPr>
          <a:xfrm>
            <a:off x="1948070" y="1692188"/>
            <a:ext cx="7474226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Pode acontecer que um dado padrão definido no comando hatch tenha sido construído em unidades imperiais e esteja a ser utilizado num ficheiro de desenho com unidades métricas, de tal forma que o padrão fique demasiano denso, mesmo com um factor de escala pequeno.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 comando MEASUREMENT=1 corresponde a unidades métricas e MEASUREMENT=0 corresponde a unidades imperiais: alternar o valor a aplicar com o hatch.</a:t>
            </a:r>
          </a:p>
        </p:txBody>
      </p:sp>
    </p:spTree>
    <p:extLst>
      <p:ext uri="{BB962C8B-B14F-4D97-AF65-F5344CB8AC3E}">
        <p14:creationId xmlns:p14="http://schemas.microsoft.com/office/powerpoint/2010/main" val="138744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93" y="1215110"/>
            <a:ext cx="116069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O menu 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Advanced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contém algumas outras sugestões de padronização:</a:t>
            </a: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Island Detection Style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: Define o método de detecção de ilhas dentro da área a ser padronizada, como mostra a figura a seguir.</a:t>
            </a: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t-PT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Hacht origin</a:t>
            </a:r>
            <a:r>
              <a:rPr lang="pt-PT" sz="2000" i="1" dirty="0">
                <a:latin typeface="Calibri" panose="020F0502020204030204" pitchFamily="34" charset="0"/>
                <a:cs typeface="Calibri" panose="020F0502020204030204" pitchFamily="34" charset="0"/>
              </a:rPr>
              <a:t>: P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ermite seleccionar o ponto de origem do padrão.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27" y="2573505"/>
            <a:ext cx="4230604" cy="25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3824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394" y="1027485"/>
            <a:ext cx="1176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As padronizações (hatch) consistem num padrão ou trama que se aplica numa área, que fica preenchida através da repetição de um padrão. A região a ser padronizada deve ser delimitada por linhas, polilinhas, etc., obrigatoriamente </a:t>
            </a:r>
            <a:r>
              <a:rPr lang="pt-P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fechada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42225"/>
              </p:ext>
            </p:extLst>
          </p:nvPr>
        </p:nvGraphicFramePr>
        <p:xfrm>
          <a:off x="3466190" y="1860571"/>
          <a:ext cx="7597274" cy="473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8285480" imgH="11428560" progId="Photoshop.Image.7">
                  <p:embed/>
                </p:oleObj>
              </mc:Choice>
              <mc:Fallback>
                <p:oleObj name="Image" r:id="rId3" imgW="18285480" imgH="114285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6190" y="1860571"/>
                        <a:ext cx="7597274" cy="473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01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06158"/>
              </p:ext>
            </p:extLst>
          </p:nvPr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31620"/>
              </p:ext>
            </p:extLst>
          </p:nvPr>
        </p:nvGraphicFramePr>
        <p:xfrm>
          <a:off x="901032" y="1345142"/>
          <a:ext cx="81280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8285480" imgH="11428560" progId="Photoshop.Image.7">
                  <p:embed/>
                </p:oleObj>
              </mc:Choice>
              <mc:Fallback>
                <p:oleObj name="Image" r:id="rId3" imgW="18285480" imgH="114285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1032" y="1345142"/>
                        <a:ext cx="8128000" cy="506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94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74EB9-BB1B-422D-B257-DB5CB5608515}"/>
              </a:ext>
            </a:extLst>
          </p:cNvPr>
          <p:cNvSpPr txBox="1"/>
          <p:nvPr/>
        </p:nvSpPr>
        <p:spPr>
          <a:xfrm>
            <a:off x="293696" y="261003"/>
            <a:ext cx="11392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Calibri" panose="020F0502020204030204" pitchFamily="34" charset="0"/>
              </a:rPr>
              <a:t>AULA 2      Desenho Técnico Assistido por Computador </a:t>
            </a:r>
          </a:p>
          <a:p>
            <a:r>
              <a:rPr lang="pt-PT" sz="2800" b="1" dirty="0">
                <a:latin typeface="Calibri" panose="020F050202020403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FF8A8-89C7-4143-942C-8DF52DD6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401" y="261003"/>
            <a:ext cx="2835643" cy="53647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68E388-A34F-496A-82C4-D2F7434E0771}"/>
              </a:ext>
            </a:extLst>
          </p:cNvPr>
          <p:cNvGraphicFramePr>
            <a:graphicFrameLocks noGrp="1"/>
          </p:cNvGraphicFramePr>
          <p:nvPr/>
        </p:nvGraphicFramePr>
        <p:xfrm>
          <a:off x="186394" y="130971"/>
          <a:ext cx="11606951" cy="76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951">
                  <a:extLst>
                    <a:ext uri="{9D8B030D-6E8A-4147-A177-3AD203B41FA5}">
                      <a16:colId xmlns:a16="http://schemas.microsoft.com/office/drawing/2014/main" val="1498071326"/>
                    </a:ext>
                  </a:extLst>
                </a:gridCol>
              </a:tblGrid>
              <a:tr h="766482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8932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6C4FE1-6000-449A-B802-E75848AD3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94" y="1041307"/>
            <a:ext cx="6778756" cy="3358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A6A1B-C0B4-4FBA-96EC-009FE5759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96" y="5244084"/>
            <a:ext cx="10870190" cy="14803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433361-D65E-400F-9DF1-38293B3E3928}"/>
              </a:ext>
            </a:extLst>
          </p:cNvPr>
          <p:cNvSpPr/>
          <p:nvPr/>
        </p:nvSpPr>
        <p:spPr>
          <a:xfrm>
            <a:off x="1026578" y="1496167"/>
            <a:ext cx="540327" cy="498764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16C1A-62E2-471E-BCAE-47252C51466B}"/>
              </a:ext>
            </a:extLst>
          </p:cNvPr>
          <p:cNvSpPr txBox="1"/>
          <p:nvPr/>
        </p:nvSpPr>
        <p:spPr>
          <a:xfrm>
            <a:off x="7226711" y="1154760"/>
            <a:ext cx="467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Preenchimento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contínuo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uma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A2791-8B01-45E2-98E9-049F8FB3DE99}"/>
              </a:ext>
            </a:extLst>
          </p:cNvPr>
          <p:cNvSpPr txBox="1"/>
          <p:nvPr/>
        </p:nvSpPr>
        <p:spPr>
          <a:xfrm>
            <a:off x="7226711" y="1641541"/>
            <a:ext cx="420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“</a:t>
            </a:r>
            <a:r>
              <a:rPr lang="en-US" dirty="0" err="1">
                <a:solidFill>
                  <a:srgbClr val="00B050"/>
                </a:solidFill>
              </a:rPr>
              <a:t>Degradé</a:t>
            </a:r>
            <a:r>
              <a:rPr lang="en-US" dirty="0">
                <a:solidFill>
                  <a:srgbClr val="00B050"/>
                </a:solidFill>
              </a:rPr>
              <a:t>” de </a:t>
            </a:r>
            <a:r>
              <a:rPr lang="en-US" dirty="0" err="1">
                <a:solidFill>
                  <a:srgbClr val="00B050"/>
                </a:solidFill>
              </a:rPr>
              <a:t>uma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cor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B3407-EA3E-4CBF-874B-2260B20D3443}"/>
              </a:ext>
            </a:extLst>
          </p:cNvPr>
          <p:cNvSpPr txBox="1"/>
          <p:nvPr/>
        </p:nvSpPr>
        <p:spPr>
          <a:xfrm>
            <a:off x="7226711" y="2212108"/>
            <a:ext cx="4671594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Aplicação</a:t>
            </a:r>
            <a:r>
              <a:rPr lang="en-US" dirty="0">
                <a:solidFill>
                  <a:srgbClr val="002060"/>
                </a:solidFill>
              </a:rPr>
              <a:t> de um </a:t>
            </a:r>
            <a:r>
              <a:rPr lang="en-US" dirty="0" err="1">
                <a:solidFill>
                  <a:srgbClr val="002060"/>
                </a:solidFill>
              </a:rPr>
              <a:t>padrão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predefinido</a:t>
            </a:r>
            <a:r>
              <a:rPr lang="en-US" dirty="0">
                <a:solidFill>
                  <a:srgbClr val="002060"/>
                </a:solidFill>
              </a:rPr>
              <a:t> no </a:t>
            </a:r>
            <a:r>
              <a:rPr lang="en-US" dirty="0" err="1">
                <a:solidFill>
                  <a:srgbClr val="002060"/>
                </a:solidFill>
              </a:rPr>
              <a:t>ficheiro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acadiso.pat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unidades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métricas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en-US" dirty="0" err="1">
                <a:solidFill>
                  <a:srgbClr val="002060"/>
                </a:solidFill>
              </a:rPr>
              <a:t>ou</a:t>
            </a:r>
            <a:r>
              <a:rPr lang="en-US" dirty="0">
                <a:solidFill>
                  <a:srgbClr val="002060"/>
                </a:solidFill>
              </a:rPr>
              <a:t> no </a:t>
            </a:r>
            <a:r>
              <a:rPr lang="en-US" dirty="0" err="1">
                <a:solidFill>
                  <a:srgbClr val="002060"/>
                </a:solidFill>
              </a:rPr>
              <a:t>ficheiro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acad.pat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unidades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imperiais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B8D14-BB5E-435B-BD31-BD81086D6E00}"/>
              </a:ext>
            </a:extLst>
          </p:cNvPr>
          <p:cNvSpPr txBox="1"/>
          <p:nvPr/>
        </p:nvSpPr>
        <p:spPr>
          <a:xfrm>
            <a:off x="7252213" y="4115027"/>
            <a:ext cx="4203290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C000"/>
                </a:solidFill>
              </a:rPr>
              <a:t>Padrão</a:t>
            </a:r>
            <a:r>
              <a:rPr lang="en-US" dirty="0">
                <a:solidFill>
                  <a:srgbClr val="FFC000"/>
                </a:solidFill>
              </a:rPr>
              <a:t> de </a:t>
            </a:r>
            <a:r>
              <a:rPr lang="en-US" dirty="0" err="1">
                <a:solidFill>
                  <a:srgbClr val="FFC000"/>
                </a:solidFill>
              </a:rPr>
              <a:t>linhas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cujos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parâmetros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são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definidos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pelo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utilizador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C93CB-A2EF-468E-A0C0-4A20961A6EFC}"/>
              </a:ext>
            </a:extLst>
          </p:cNvPr>
          <p:cNvSpPr/>
          <p:nvPr/>
        </p:nvSpPr>
        <p:spPr>
          <a:xfrm>
            <a:off x="4572000" y="5853703"/>
            <a:ext cx="1524000" cy="83037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C6C957-E77E-4C02-AC33-DB3ACCC6BC00}"/>
              </a:ext>
            </a:extLst>
          </p:cNvPr>
          <p:cNvCxnSpPr>
            <a:cxnSpLocks/>
          </p:cNvCxnSpPr>
          <p:nvPr/>
        </p:nvCxnSpPr>
        <p:spPr>
          <a:xfrm flipV="1">
            <a:off x="4965290" y="1406109"/>
            <a:ext cx="2246673" cy="4561518"/>
          </a:xfrm>
          <a:prstGeom prst="straightConnector1">
            <a:avLst/>
          </a:prstGeom>
          <a:ln w="698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C27267-CDCA-46A1-9DCE-4522852D48B1}"/>
              </a:ext>
            </a:extLst>
          </p:cNvPr>
          <p:cNvCxnSpPr>
            <a:cxnSpLocks/>
          </p:cNvCxnSpPr>
          <p:nvPr/>
        </p:nvCxnSpPr>
        <p:spPr>
          <a:xfrm flipV="1">
            <a:off x="5138057" y="1876175"/>
            <a:ext cx="2088654" cy="4219825"/>
          </a:xfrm>
          <a:prstGeom prst="straightConnector1">
            <a:avLst/>
          </a:prstGeom>
          <a:ln w="6985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17E428-15FB-4D6D-9655-83E7EAA2751C}"/>
              </a:ext>
            </a:extLst>
          </p:cNvPr>
          <p:cNvCxnSpPr>
            <a:cxnSpLocks/>
          </p:cNvCxnSpPr>
          <p:nvPr/>
        </p:nvCxnSpPr>
        <p:spPr>
          <a:xfrm flipV="1">
            <a:off x="5341257" y="2552701"/>
            <a:ext cx="1802493" cy="3746499"/>
          </a:xfrm>
          <a:prstGeom prst="straightConnector1">
            <a:avLst/>
          </a:prstGeom>
          <a:ln w="69850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3F0904-665F-4649-86C3-B4D3AC9B64D7}"/>
              </a:ext>
            </a:extLst>
          </p:cNvPr>
          <p:cNvCxnSpPr>
            <a:cxnSpLocks/>
          </p:cNvCxnSpPr>
          <p:nvPr/>
        </p:nvCxnSpPr>
        <p:spPr>
          <a:xfrm flipV="1">
            <a:off x="5427641" y="4361857"/>
            <a:ext cx="1799070" cy="2128884"/>
          </a:xfrm>
          <a:prstGeom prst="straightConnector1">
            <a:avLst/>
          </a:prstGeom>
          <a:ln w="69850">
            <a:solidFill>
              <a:srgbClr val="FFC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A3C3865-57E5-49C6-A0AA-18A4D5CA055B}"/>
              </a:ext>
            </a:extLst>
          </p:cNvPr>
          <p:cNvSpPr txBox="1"/>
          <p:nvPr/>
        </p:nvSpPr>
        <p:spPr>
          <a:xfrm>
            <a:off x="942726" y="4364296"/>
            <a:ext cx="4484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err="1">
                <a:solidFill>
                  <a:srgbClr val="FF0000"/>
                </a:solidFill>
              </a:rPr>
              <a:t>Hatch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15455</TotalTime>
  <Words>1588</Words>
  <Application>Microsoft Office PowerPoint</Application>
  <PresentationFormat>Ecrã Panorâmico</PresentationFormat>
  <Paragraphs>160</Paragraphs>
  <Slides>35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40" baseType="lpstr">
      <vt:lpstr>Calibri</vt:lpstr>
      <vt:lpstr>Century Gothic</vt:lpstr>
      <vt:lpstr>Wingdings 3</vt:lpstr>
      <vt:lpstr>Slice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 AUTOCAD  É um CAD (Computer Aided Design), ou seja, desenho auxiliado por computador, cujo objetivo é auxiliar o projectista ou desenhador na elaboração de plantas ou esquemas técnicos, fornecendo ferramentas de construção de elementos gráficos vectoriais (pontos, linhas, arcos, polígonos, etc) num ambiente  digital.</dc:title>
  <dc:creator>João Manuel Calvão Rodrigues</dc:creator>
  <cp:lastModifiedBy>João Manuel Calvão Rodrigues</cp:lastModifiedBy>
  <cp:revision>177</cp:revision>
  <dcterms:created xsi:type="dcterms:W3CDTF">2016-07-19T09:10:19Z</dcterms:created>
  <dcterms:modified xsi:type="dcterms:W3CDTF">2022-11-07T10:52:58Z</dcterms:modified>
</cp:coreProperties>
</file>